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accent5">
                <a:lumMod val="0"/>
                <a:lumOff val="100000"/>
              </a:schemeClr>
            </a:gs>
            <a:gs pos="43000">
              <a:schemeClr val="accent5">
                <a:lumMod val="0"/>
                <a:lumOff val="100000"/>
              </a:schemeClr>
            </a:gs>
            <a:gs pos="85000">
              <a:schemeClr val="bg2">
                <a:lumMod val="7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7/9/2021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chemeClr val="accent5">
                <a:lumMod val="0"/>
                <a:lumOff val="100000"/>
              </a:schemeClr>
            </a:gs>
            <a:gs pos="43000">
              <a:schemeClr val="accent5">
                <a:lumMod val="0"/>
                <a:lumOff val="100000"/>
              </a:schemeClr>
            </a:gs>
            <a:gs pos="85000">
              <a:schemeClr val="tx2">
                <a:lumMod val="5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18FFAB-0671-4778-9C5A-8993C76EDC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969839"/>
            <a:ext cx="8991600" cy="1645920"/>
          </a:xfrm>
        </p:spPr>
        <p:txBody>
          <a:bodyPr/>
          <a:lstStyle/>
          <a:p>
            <a:r>
              <a:rPr lang="es-ES" dirty="0"/>
              <a:t>Nota de débito y de crédito</a:t>
            </a:r>
            <a:endParaRPr lang="es-A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3844C8E-8B90-4C5B-AA34-F57814A0C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015153"/>
            <a:ext cx="6801612" cy="1239894"/>
          </a:xfrm>
        </p:spPr>
        <p:txBody>
          <a:bodyPr>
            <a:normAutofit/>
          </a:bodyPr>
          <a:lstStyle/>
          <a:p>
            <a:r>
              <a:rPr lang="es-ES" sz="2800" dirty="0"/>
              <a:t>Comprobantes Comerciales</a:t>
            </a:r>
            <a:endParaRPr lang="es-AR" sz="2800" dirty="0"/>
          </a:p>
        </p:txBody>
      </p:sp>
      <p:pic>
        <p:nvPicPr>
          <p:cNvPr id="13" name="Gráfico 12" descr="Dólar">
            <a:extLst>
              <a:ext uri="{FF2B5EF4-FFF2-40B4-BE49-F238E27FC236}">
                <a16:creationId xmlns:a16="http://schemas.microsoft.com/office/drawing/2014/main" id="{E1BA45FA-2675-4463-9A9D-BC4D55365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6561" y="457180"/>
            <a:ext cx="1263639" cy="1263639"/>
          </a:xfrm>
          <a:prstGeom prst="rect">
            <a:avLst/>
          </a:prstGeom>
        </p:spPr>
      </p:pic>
      <p:pic>
        <p:nvPicPr>
          <p:cNvPr id="15" name="Gráfico 14" descr="Carro">
            <a:extLst>
              <a:ext uri="{FF2B5EF4-FFF2-40B4-BE49-F238E27FC236}">
                <a16:creationId xmlns:a16="http://schemas.microsoft.com/office/drawing/2014/main" id="{5ABA7123-BC61-42A9-A9FA-AFA87F62D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0133" y="449871"/>
            <a:ext cx="1263639" cy="1263639"/>
          </a:xfrm>
          <a:prstGeom prst="rect">
            <a:avLst/>
          </a:prstGeom>
        </p:spPr>
      </p:pic>
      <p:pic>
        <p:nvPicPr>
          <p:cNvPr id="17" name="Gráfico 16" descr="Registro">
            <a:extLst>
              <a:ext uri="{FF2B5EF4-FFF2-40B4-BE49-F238E27FC236}">
                <a16:creationId xmlns:a16="http://schemas.microsoft.com/office/drawing/2014/main" id="{C83E579E-C10A-4120-8168-E36208C84C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98690" y="457179"/>
            <a:ext cx="1263639" cy="1263639"/>
          </a:xfrm>
          <a:prstGeom prst="rect">
            <a:avLst/>
          </a:prstGeom>
        </p:spPr>
      </p:pic>
      <p:pic>
        <p:nvPicPr>
          <p:cNvPr id="19" name="Gráfico 18" descr="Banco">
            <a:extLst>
              <a:ext uri="{FF2B5EF4-FFF2-40B4-BE49-F238E27FC236}">
                <a16:creationId xmlns:a16="http://schemas.microsoft.com/office/drawing/2014/main" id="{94FA4D71-9C77-411F-8F07-61D66B246F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67247" y="457179"/>
            <a:ext cx="1263639" cy="1263639"/>
          </a:xfrm>
          <a:prstGeom prst="rect">
            <a:avLst/>
          </a:prstGeom>
        </p:spPr>
      </p:pic>
      <p:pic>
        <p:nvPicPr>
          <p:cNvPr id="21" name="Gráfico 20" descr="Monedas">
            <a:extLst>
              <a:ext uri="{FF2B5EF4-FFF2-40B4-BE49-F238E27FC236}">
                <a16:creationId xmlns:a16="http://schemas.microsoft.com/office/drawing/2014/main" id="{BF0CB8FC-8CFC-4556-B7CA-EC6DCCA7C3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2118" y="5038897"/>
            <a:ext cx="1263639" cy="126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0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203"/>
    </mc:Choice>
    <mc:Fallback xmlns="">
      <p:transition spd="slow" advTm="6920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66B6F-8778-4CEF-A213-E49529D15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90" y="91441"/>
            <a:ext cx="4352542" cy="1062110"/>
          </a:xfrm>
        </p:spPr>
        <p:txBody>
          <a:bodyPr/>
          <a:lstStyle/>
          <a:p>
            <a:r>
              <a:rPr lang="es-ES" dirty="0"/>
              <a:t>NOTA DE Débito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777C750-F0D0-4B36-AA8F-7A66A70EF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7083" y="410177"/>
            <a:ext cx="6124135" cy="62284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FE1DC80-D6A8-4BBB-8F68-D73538F435D3}"/>
              </a:ext>
            </a:extLst>
          </p:cNvPr>
          <p:cNvSpPr txBox="1"/>
          <p:nvPr/>
        </p:nvSpPr>
        <p:spPr>
          <a:xfrm>
            <a:off x="424071" y="1720839"/>
            <a:ext cx="39087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Motivos:</a:t>
            </a:r>
          </a:p>
          <a:p>
            <a:endParaRPr lang="es-ES" dirty="0"/>
          </a:p>
          <a:p>
            <a:r>
              <a:rPr lang="es-ES" dirty="0"/>
              <a:t>Las causas que generan su emisión pueden ser:</a:t>
            </a:r>
            <a:endParaRPr lang="es-AR" dirty="0"/>
          </a:p>
          <a:p>
            <a:r>
              <a:rPr lang="es-ES" dirty="0"/>
              <a:t> </a:t>
            </a:r>
            <a:endParaRPr lang="es-AR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Error en menos en la facturación. </a:t>
            </a:r>
            <a:endParaRPr lang="es-AR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Intereses por pago fuera de término</a:t>
            </a:r>
            <a:endParaRPr lang="es-AR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Gastos por fletes. </a:t>
            </a:r>
            <a:endParaRPr lang="es-AR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Gastos bancarios, etc. </a:t>
            </a:r>
            <a:endParaRPr lang="es-A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29CAE83-34BD-48AA-861D-553D3F7E8A51}"/>
              </a:ext>
            </a:extLst>
          </p:cNvPr>
          <p:cNvSpPr txBox="1"/>
          <p:nvPr/>
        </p:nvSpPr>
        <p:spPr>
          <a:xfrm>
            <a:off x="424071" y="4583161"/>
            <a:ext cx="3882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/>
              <a:t>Ejemplares:	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 original se entrega al cliente</a:t>
            </a:r>
          </a:p>
          <a:p>
            <a:r>
              <a:rPr lang="es-ES" dirty="0"/>
              <a:t>•   el duplicado en poder del vendedor. </a:t>
            </a:r>
          </a:p>
        </p:txBody>
      </p:sp>
    </p:spTree>
    <p:extLst>
      <p:ext uri="{BB962C8B-B14F-4D97-AF65-F5344CB8AC3E}">
        <p14:creationId xmlns:p14="http://schemas.microsoft.com/office/powerpoint/2010/main" val="142761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849"/>
    </mc:Choice>
    <mc:Fallback xmlns="">
      <p:transition spd="slow" advTm="21184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D1C88606-D299-4E18-912A-084A56A77C42}"/>
              </a:ext>
            </a:extLst>
          </p:cNvPr>
          <p:cNvSpPr txBox="1">
            <a:spLocks/>
          </p:cNvSpPr>
          <p:nvPr/>
        </p:nvSpPr>
        <p:spPr>
          <a:xfrm>
            <a:off x="238538" y="265043"/>
            <a:ext cx="4319393" cy="914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1600" dirty="0"/>
          </a:p>
          <a:p>
            <a:r>
              <a:rPr lang="es-ES" dirty="0"/>
              <a:t>NOTA DE Débito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588D624-C8CC-47FB-B0E5-4EDDDFA280FF}"/>
              </a:ext>
            </a:extLst>
          </p:cNvPr>
          <p:cNvSpPr txBox="1"/>
          <p:nvPr/>
        </p:nvSpPr>
        <p:spPr>
          <a:xfrm>
            <a:off x="1029254" y="1567582"/>
            <a:ext cx="90379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/>
              <a:t>Registro Contable:</a:t>
            </a:r>
          </a:p>
          <a:p>
            <a:endParaRPr lang="es-ES" dirty="0"/>
          </a:p>
          <a:p>
            <a:pPr algn="just"/>
            <a:r>
              <a:rPr lang="es-ES" dirty="0"/>
              <a:t>Recibimos  nota de debito Nº 158 de nuestro proveedor Marcos </a:t>
            </a:r>
            <a:r>
              <a:rPr lang="es-ES" dirty="0" err="1"/>
              <a:t>Aguinis</a:t>
            </a:r>
            <a:r>
              <a:rPr lang="es-ES" dirty="0"/>
              <a:t>,  por error en  la Factura Nº 4847, por un total de $ 258.</a:t>
            </a:r>
          </a:p>
          <a:p>
            <a:endParaRPr lang="es-ES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AB176B6-8880-47CA-A158-0CEEC6CD2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062964"/>
              </p:ext>
            </p:extLst>
          </p:nvPr>
        </p:nvGraphicFramePr>
        <p:xfrm>
          <a:off x="1766957" y="3429000"/>
          <a:ext cx="8128000" cy="2357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217">
                  <a:extLst>
                    <a:ext uri="{9D8B030D-6E8A-4147-A177-3AD203B41FA5}">
                      <a16:colId xmlns:a16="http://schemas.microsoft.com/office/drawing/2014/main" val="3942820568"/>
                    </a:ext>
                  </a:extLst>
                </a:gridCol>
                <a:gridCol w="4028661">
                  <a:extLst>
                    <a:ext uri="{9D8B030D-6E8A-4147-A177-3AD203B41FA5}">
                      <a16:colId xmlns:a16="http://schemas.microsoft.com/office/drawing/2014/main" val="3560214635"/>
                    </a:ext>
                  </a:extLst>
                </a:gridCol>
                <a:gridCol w="1683026">
                  <a:extLst>
                    <a:ext uri="{9D8B030D-6E8A-4147-A177-3AD203B41FA5}">
                      <a16:colId xmlns:a16="http://schemas.microsoft.com/office/drawing/2014/main" val="4250046304"/>
                    </a:ext>
                  </a:extLst>
                </a:gridCol>
                <a:gridCol w="1599096">
                  <a:extLst>
                    <a:ext uri="{9D8B030D-6E8A-4147-A177-3AD203B41FA5}">
                      <a16:colId xmlns:a16="http://schemas.microsoft.com/office/drawing/2014/main" val="27092892"/>
                    </a:ext>
                  </a:extLst>
                </a:gridCol>
              </a:tblGrid>
              <a:tr h="502847"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Cuentas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Debe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Haber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613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 -----------------      1    -------------------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001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+A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Mercaderías 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/>
                        <a:t>258,00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844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+</a:t>
                      </a:r>
                      <a:r>
                        <a:rPr lang="es-ES" dirty="0" err="1"/>
                        <a:t>Pa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          a Proveedores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/>
                        <a:t>258,00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88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N. Débito Nº 158 – Marcos </a:t>
                      </a:r>
                      <a:r>
                        <a:rPr lang="es-ES" dirty="0" err="1"/>
                        <a:t>Aguinis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84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   ------------------                ----------------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38301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474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03"/>
    </mc:Choice>
    <mc:Fallback xmlns="">
      <p:transition spd="slow" advTm="59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66B6F-8778-4CEF-A213-E49529D15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90" y="91441"/>
            <a:ext cx="4352542" cy="1062110"/>
          </a:xfrm>
        </p:spPr>
        <p:txBody>
          <a:bodyPr/>
          <a:lstStyle/>
          <a:p>
            <a:r>
              <a:rPr lang="es-ES" dirty="0"/>
              <a:t>NOTA DE crédito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777C750-F0D0-4B36-AA8F-7A66A70EF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1541" y="487803"/>
            <a:ext cx="4996069" cy="588239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FE1DC80-D6A8-4BBB-8F68-D73538F435D3}"/>
              </a:ext>
            </a:extLst>
          </p:cNvPr>
          <p:cNvSpPr txBox="1"/>
          <p:nvPr/>
        </p:nvSpPr>
        <p:spPr>
          <a:xfrm>
            <a:off x="424069" y="1455795"/>
            <a:ext cx="43525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Motivos:</a:t>
            </a:r>
          </a:p>
          <a:p>
            <a:endParaRPr lang="es-ES" dirty="0"/>
          </a:p>
          <a:p>
            <a:r>
              <a:rPr lang="es-ES" dirty="0"/>
              <a:t>Las causas que generan su emisión pueden ser:</a:t>
            </a:r>
            <a:endParaRPr lang="es-AR" dirty="0"/>
          </a:p>
          <a:p>
            <a:r>
              <a:rPr lang="es-ES" dirty="0"/>
              <a:t> </a:t>
            </a:r>
            <a:endParaRPr lang="es-AR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Error en más en la facturación.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Devolución de mercadería parcial o total.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Diferencia en menos de la calidad</a:t>
            </a:r>
            <a:endParaRPr lang="es-AR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/>
              <a:t>Otorgamiento de bonificaciones o descuentos</a:t>
            </a:r>
            <a:endParaRPr lang="es-AR" dirty="0"/>
          </a:p>
          <a:p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F13521-251B-483C-82C2-A60019601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69" y="4490308"/>
            <a:ext cx="393835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300"/>
    </mc:Choice>
    <mc:Fallback xmlns="">
      <p:transition spd="slow" advTm="923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D1C88606-D299-4E18-912A-084A56A77C42}"/>
              </a:ext>
            </a:extLst>
          </p:cNvPr>
          <p:cNvSpPr txBox="1">
            <a:spLocks/>
          </p:cNvSpPr>
          <p:nvPr/>
        </p:nvSpPr>
        <p:spPr>
          <a:xfrm>
            <a:off x="238538" y="265043"/>
            <a:ext cx="4319393" cy="914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1600" dirty="0"/>
          </a:p>
          <a:p>
            <a:r>
              <a:rPr lang="es-ES" dirty="0"/>
              <a:t>NOTA DE Crédito</a:t>
            </a:r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588D624-C8CC-47FB-B0E5-4EDDDFA280FF}"/>
              </a:ext>
            </a:extLst>
          </p:cNvPr>
          <p:cNvSpPr txBox="1"/>
          <p:nvPr/>
        </p:nvSpPr>
        <p:spPr>
          <a:xfrm>
            <a:off x="1029254" y="1567582"/>
            <a:ext cx="90379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/>
              <a:t>Registro Contable:</a:t>
            </a:r>
          </a:p>
          <a:p>
            <a:endParaRPr lang="es-ES" dirty="0"/>
          </a:p>
          <a:p>
            <a:pPr algn="just"/>
            <a:r>
              <a:rPr lang="es-ES" dirty="0"/>
              <a:t>Recibimos  nota de crédito Nº 357 de nuestro proveedor Julio Verne,  por error en  la Factura Nº 4847, por un total de $ 5200,</a:t>
            </a:r>
          </a:p>
          <a:p>
            <a:endParaRPr lang="es-ES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AB176B6-8880-47CA-A158-0CEEC6CD2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251291"/>
              </p:ext>
            </p:extLst>
          </p:nvPr>
        </p:nvGraphicFramePr>
        <p:xfrm>
          <a:off x="1766957" y="3429000"/>
          <a:ext cx="8128000" cy="2357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7217">
                  <a:extLst>
                    <a:ext uri="{9D8B030D-6E8A-4147-A177-3AD203B41FA5}">
                      <a16:colId xmlns:a16="http://schemas.microsoft.com/office/drawing/2014/main" val="3942820568"/>
                    </a:ext>
                  </a:extLst>
                </a:gridCol>
                <a:gridCol w="4028661">
                  <a:extLst>
                    <a:ext uri="{9D8B030D-6E8A-4147-A177-3AD203B41FA5}">
                      <a16:colId xmlns:a16="http://schemas.microsoft.com/office/drawing/2014/main" val="3560214635"/>
                    </a:ext>
                  </a:extLst>
                </a:gridCol>
                <a:gridCol w="1683026">
                  <a:extLst>
                    <a:ext uri="{9D8B030D-6E8A-4147-A177-3AD203B41FA5}">
                      <a16:colId xmlns:a16="http://schemas.microsoft.com/office/drawing/2014/main" val="4250046304"/>
                    </a:ext>
                  </a:extLst>
                </a:gridCol>
                <a:gridCol w="1599096">
                  <a:extLst>
                    <a:ext uri="{9D8B030D-6E8A-4147-A177-3AD203B41FA5}">
                      <a16:colId xmlns:a16="http://schemas.microsoft.com/office/drawing/2014/main" val="27092892"/>
                    </a:ext>
                  </a:extLst>
                </a:gridCol>
              </a:tblGrid>
              <a:tr h="502847"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Cuentas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Debe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Haber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3613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 -----------------      1    -------------------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001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+A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Proveedores 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/>
                        <a:t>5,200,00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844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+</a:t>
                      </a:r>
                      <a:r>
                        <a:rPr lang="es-ES" dirty="0" err="1"/>
                        <a:t>Pa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          a Mercaderías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/>
                        <a:t>5,200,00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88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N. Crédito Nº 357 – Julio Verne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84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   ------------------                ----------------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38301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7330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96"/>
    </mc:Choice>
    <mc:Fallback xmlns="">
      <p:transition spd="slow" advTm="671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1E26-DC81-4CF3-BAD4-5B2000913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119" y="675231"/>
            <a:ext cx="7880273" cy="1345029"/>
          </a:xfrm>
        </p:spPr>
        <p:txBody>
          <a:bodyPr/>
          <a:lstStyle/>
          <a:p>
            <a:r>
              <a:rPr lang="es-ES" dirty="0"/>
              <a:t>Nota de crédito bancaria</a:t>
            </a:r>
            <a:endParaRPr lang="es-AR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E3A6DDF-00F6-494A-AEE3-28B60A5D89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8226" y="2782954"/>
            <a:ext cx="8750675" cy="339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8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264"/>
    </mc:Choice>
    <mc:Fallback xmlns="">
      <p:transition spd="slow" advTm="77264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3"/>
</p:tagLst>
</file>

<file path=ppt/theme/theme1.xml><?xml version="1.0" encoding="utf-8"?>
<a:theme xmlns:a="http://schemas.openxmlformats.org/drawingml/2006/main" name="Paquete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TM10001115[[fn=Paquete]]</Template>
  <TotalTime>309</TotalTime>
  <Words>164</Words>
  <Application>Microsoft Office PowerPoint</Application>
  <PresentationFormat>Panorámica</PresentationFormat>
  <Paragraphs>59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Paquete</vt:lpstr>
      <vt:lpstr>Nota de débito y de crédito</vt:lpstr>
      <vt:lpstr>NOTA DE Débito</vt:lpstr>
      <vt:lpstr>Presentación de PowerPoint</vt:lpstr>
      <vt:lpstr>NOTA DE crédito</vt:lpstr>
      <vt:lpstr>Presentación de PowerPoint</vt:lpstr>
      <vt:lpstr>Nota de crédito bancaria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 de débito y de crédito</dc:title>
  <dc:creator>Elisa Fernández</dc:creator>
  <cp:lastModifiedBy>Elisa Fernández</cp:lastModifiedBy>
  <cp:revision>9</cp:revision>
  <dcterms:created xsi:type="dcterms:W3CDTF">2020-07-28T13:11:41Z</dcterms:created>
  <dcterms:modified xsi:type="dcterms:W3CDTF">2021-07-09T21:26:31Z</dcterms:modified>
</cp:coreProperties>
</file>